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3" d="100"/>
          <a:sy n="33" d="100"/>
        </p:scale>
        <p:origin x="-1296" y="-3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702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989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38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5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16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450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64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458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2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350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87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C45168-2691-4D87-8878-BF1A1DAE50E3}" type="datetimeFigureOut">
              <a:rPr lang="en-US" smtClean="0"/>
              <a:t>9/23/2023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A9634-BE26-47B3-8C4A-EF0E4C5119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356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tif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17" Type="http://schemas.openxmlformats.org/officeDocument/2006/relationships/image" Target="../media/image16.png"/><Relationship Id="rId2" Type="http://schemas.openxmlformats.org/officeDocument/2006/relationships/image" Target="../media/image1.jpe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EB15A0E-5FC8-216A-8930-C7DE5F4384CA}"/>
              </a:ext>
            </a:extLst>
          </p:cNvPr>
          <p:cNvSpPr/>
          <p:nvPr/>
        </p:nvSpPr>
        <p:spPr>
          <a:xfrm>
            <a:off x="4255928" y="22303245"/>
            <a:ext cx="14670290" cy="106259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D9ABAC-70FC-15F4-8F06-E03AF95FA4E5}"/>
              </a:ext>
            </a:extLst>
          </p:cNvPr>
          <p:cNvSpPr/>
          <p:nvPr/>
        </p:nvSpPr>
        <p:spPr>
          <a:xfrm>
            <a:off x="4044413" y="8822137"/>
            <a:ext cx="14670290" cy="1233318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51FB2B04-0D4A-42C6-9407-6ADD49C557C1}"/>
              </a:ext>
            </a:extLst>
          </p:cNvPr>
          <p:cNvSpPr/>
          <p:nvPr/>
        </p:nvSpPr>
        <p:spPr>
          <a:xfrm>
            <a:off x="6199088" y="1094004"/>
            <a:ext cx="30763029" cy="6052104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635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43" dirty="0">
                <a:solidFill>
                  <a:schemeClr val="tx1"/>
                </a:solidFill>
                <a:latin typeface="Arial Rounded MT Bold" panose="020F0704030504030204" pitchFamily="34" charset="0"/>
              </a:rPr>
              <a:t>How to efficiently encode chromatic natural images in the retina </a:t>
            </a:r>
            <a:endParaRPr lang="en-US" sz="2106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algn="ctr"/>
            <a:endParaRPr lang="en-US" sz="3949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algn="ctr"/>
            <a:r>
              <a:rPr lang="en-US" sz="4345" dirty="0">
                <a:solidFill>
                  <a:schemeClr val="tx1"/>
                </a:solidFill>
                <a:latin typeface="Arial Rounded MT Bold" panose="020F0704030504030204" pitchFamily="34" charset="0"/>
              </a:rPr>
              <a:t>David St-</a:t>
            </a:r>
            <a:r>
              <a:rPr lang="en-US" sz="4345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Amand</a:t>
            </a:r>
            <a:r>
              <a:rPr lang="en-US" sz="4345" dirty="0">
                <a:solidFill>
                  <a:schemeClr val="tx1"/>
                </a:solidFill>
                <a:latin typeface="Arial Rounded MT Bold" panose="020F0704030504030204" pitchFamily="34" charset="0"/>
              </a:rPr>
              <a:t>, Greg Field and John Pearson</a:t>
            </a:r>
            <a:endParaRPr lang="en-US" sz="2106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algn="ctr"/>
            <a:endParaRPr lang="en-US" sz="1318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algn="ctr"/>
            <a:r>
              <a:rPr lang="en-US" sz="2635" dirty="0">
                <a:solidFill>
                  <a:schemeClr val="tx1"/>
                </a:solidFill>
                <a:latin typeface="Arial Rounded MT Bold" panose="020F0704030504030204" pitchFamily="34" charset="0"/>
              </a:rPr>
              <a:t>Pearson Lab, Neurobiology Department, Duke University, Durham, NC, USA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0502D2-D748-95AA-A98C-ACD2D386FACF}"/>
              </a:ext>
            </a:extLst>
          </p:cNvPr>
          <p:cNvSpPr txBox="1"/>
          <p:nvPr/>
        </p:nvSpPr>
        <p:spPr>
          <a:xfrm>
            <a:off x="9739413" y="8945148"/>
            <a:ext cx="3703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Introduction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32B7D2A-8CE2-8D6A-1323-2760B6481E88}"/>
              </a:ext>
            </a:extLst>
          </p:cNvPr>
          <p:cNvSpPr/>
          <p:nvPr/>
        </p:nvSpPr>
        <p:spPr>
          <a:xfrm>
            <a:off x="33047391" y="9495053"/>
            <a:ext cx="8561524" cy="10450042"/>
          </a:xfrm>
          <a:prstGeom prst="roundRect">
            <a:avLst/>
          </a:prstGeom>
          <a:noFill/>
          <a:ln w="635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13E832-F188-C87E-1830-F4C96A6B8DD5}"/>
              </a:ext>
            </a:extLst>
          </p:cNvPr>
          <p:cNvSpPr txBox="1"/>
          <p:nvPr/>
        </p:nvSpPr>
        <p:spPr>
          <a:xfrm>
            <a:off x="35369539" y="9664735"/>
            <a:ext cx="39172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Discussion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F63455D-A532-1624-D585-E38BEE8CFD47}"/>
              </a:ext>
            </a:extLst>
          </p:cNvPr>
          <p:cNvSpPr txBox="1"/>
          <p:nvPr/>
        </p:nvSpPr>
        <p:spPr>
          <a:xfrm>
            <a:off x="4336355" y="10104052"/>
            <a:ext cx="1406637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200" dirty="0"/>
              <a:t>Efficient coding: Sensory systems should efficiently encode their inputs (Barlow, 1961)</a:t>
            </a:r>
          </a:p>
          <a:p>
            <a:endParaRPr lang="en-US" sz="32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200" dirty="0"/>
              <a:t>Efficient coding models have been especially successful at explaining how populations of neurons should encode achromatic natural images (</a:t>
            </a:r>
            <a:r>
              <a:rPr lang="en-US" sz="3200" dirty="0" err="1"/>
              <a:t>Karklin</a:t>
            </a:r>
            <a:r>
              <a:rPr lang="en-US" sz="3200" dirty="0"/>
              <a:t> &amp; </a:t>
            </a:r>
            <a:r>
              <a:rPr lang="en-US" sz="3200" dirty="0" err="1"/>
              <a:t>Simoncelli</a:t>
            </a:r>
            <a:r>
              <a:rPr lang="en-US" sz="3200" dirty="0"/>
              <a:t>, 2011; Jun et al., 2021)</a:t>
            </a:r>
          </a:p>
          <a:p>
            <a:endParaRPr lang="en-US" sz="32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200" dirty="0"/>
              <a:t>The retina encodes the difference between Long, Medium and Short cones. This color-opponency strategy has previously been shown to be efficient (</a:t>
            </a:r>
            <a:r>
              <a:rPr lang="en-US" sz="3200" dirty="0" err="1"/>
              <a:t>Buchsbaum</a:t>
            </a:r>
            <a:r>
              <a:rPr lang="en-US" sz="3200" dirty="0"/>
              <a:t> &amp; Gottschalk, 1983; </a:t>
            </a:r>
            <a:r>
              <a:rPr lang="en-US" sz="3200" dirty="0" err="1"/>
              <a:t>Atick</a:t>
            </a:r>
            <a:r>
              <a:rPr lang="en-US" sz="3200" dirty="0"/>
              <a:t> &amp; Redlich, 1992). However, how a population of retinal ganglion cells should encode different color-opponent signals is less well understood.</a:t>
            </a:r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id="{088C25DC-3C75-CB30-4BB4-F87C4F6F2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721" y="16714926"/>
            <a:ext cx="4797918" cy="432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222FB7A3-7BFF-E525-F1CE-3607A7544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646" y="16960409"/>
            <a:ext cx="7343598" cy="41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81E055E-9782-5C41-8820-79D0B3AD3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114" y="22659816"/>
            <a:ext cx="11303204" cy="45621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75FA263-3D4A-B88C-9E78-E1C4484FABE9}"/>
              </a:ext>
            </a:extLst>
          </p:cNvPr>
          <p:cNvSpPr txBox="1"/>
          <p:nvPr/>
        </p:nvSpPr>
        <p:spPr>
          <a:xfrm>
            <a:off x="4627702" y="29378643"/>
            <a:ext cx="49511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The weights are drawn from parametrized Difference of Gaussian</a:t>
            </a:r>
            <a:r>
              <a:rPr lang="en-US" sz="2400" b="1" dirty="0"/>
              <a:t>: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2D5753E-1F4E-38F8-2BA8-A85C01A39328}"/>
              </a:ext>
            </a:extLst>
          </p:cNvPr>
          <p:cNvSpPr txBox="1"/>
          <p:nvPr/>
        </p:nvSpPr>
        <p:spPr>
          <a:xfrm>
            <a:off x="35095578" y="11857752"/>
            <a:ext cx="52444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Fovea vs Periphery: Midget cells encode L vs M opponency in the fovea, but not in the periphery. Periphery has L + M center and – L – M surround, similar to findings here. </a:t>
            </a:r>
          </a:p>
          <a:p>
            <a:endParaRPr lang="en-US" dirty="0"/>
          </a:p>
          <a:p>
            <a:r>
              <a:rPr lang="en-US" dirty="0"/>
              <a:t>We also get blue/yellow opponency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6952A9B-5A90-E3C3-E841-14310BD7621D}"/>
              </a:ext>
            </a:extLst>
          </p:cNvPr>
          <p:cNvGrpSpPr/>
          <p:nvPr/>
        </p:nvGrpSpPr>
        <p:grpSpPr>
          <a:xfrm>
            <a:off x="19871377" y="9001551"/>
            <a:ext cx="20085587" cy="24068397"/>
            <a:chOff x="20343429" y="9631180"/>
            <a:chExt cx="20085587" cy="22193216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CCEAD3DD-6CF4-7C11-7DC4-6F8F7707946A}"/>
                </a:ext>
              </a:extLst>
            </p:cNvPr>
            <p:cNvSpPr/>
            <p:nvPr/>
          </p:nvSpPr>
          <p:spPr>
            <a:xfrm>
              <a:off x="20343429" y="9631180"/>
              <a:ext cx="12969294" cy="22193216"/>
            </a:xfrm>
            <a:prstGeom prst="roundRect">
              <a:avLst/>
            </a:prstGeom>
            <a:noFill/>
            <a:ln w="635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28FD38A-9E3E-F703-1C3A-0C54CA06B425}"/>
                </a:ext>
              </a:extLst>
            </p:cNvPr>
            <p:cNvSpPr txBox="1"/>
            <p:nvPr/>
          </p:nvSpPr>
          <p:spPr>
            <a:xfrm>
              <a:off x="25705411" y="9631180"/>
              <a:ext cx="766694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/>
                <a:t>Results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445BCB6-C991-5E56-693C-17882A507B6B}"/>
                </a:ext>
              </a:extLst>
            </p:cNvPr>
            <p:cNvSpPr txBox="1"/>
            <p:nvPr/>
          </p:nvSpPr>
          <p:spPr>
            <a:xfrm>
              <a:off x="35567630" y="15100910"/>
              <a:ext cx="4861386" cy="652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Mutual information converges after about 200k epochs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58960D7-0E2B-5627-F22D-EAC9127EE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036914" y="14414151"/>
              <a:ext cx="1400562" cy="15207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764C5670-9A4E-65BE-C6F4-CA35C55C3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8770794" y="14464339"/>
              <a:ext cx="1261066" cy="1420324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C849655-B5CE-17CA-4708-AE22CBDB9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691294" y="12643972"/>
              <a:ext cx="1451904" cy="1509844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AD970F05-661A-F4A4-B330-F771C37246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109718" y="12894395"/>
              <a:ext cx="1307934" cy="1360252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41CDE255-DFFF-294F-B6B5-5F04F57E1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1646386" y="21616329"/>
              <a:ext cx="4998746" cy="288737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C61E3A15-EB4C-8B1E-6F6B-192C703A6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7113114" y="21616329"/>
              <a:ext cx="5287348" cy="3049592"/>
            </a:xfrm>
            <a:prstGeom prst="rect">
              <a:avLst/>
            </a:prstGeom>
          </p:spPr>
        </p:pic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36D29552-2312-A86D-A668-3DC970C293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4371458" y="17912527"/>
              <a:ext cx="4913236" cy="2828395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2038970-DBC7-D785-CEAB-71EB51790B8D}"/>
                </a:ext>
              </a:extLst>
            </p:cNvPr>
            <p:cNvSpPr txBox="1"/>
            <p:nvPr/>
          </p:nvSpPr>
          <p:spPr>
            <a:xfrm>
              <a:off x="21597633" y="17496648"/>
              <a:ext cx="10650070" cy="48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Very strong correlation between L and M cone inputs (r = 0.88)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F1C3476-9D93-9EA9-6566-22DA596236B6}"/>
                </a:ext>
              </a:extLst>
            </p:cNvPr>
            <p:cNvSpPr txBox="1"/>
            <p:nvPr/>
          </p:nvSpPr>
          <p:spPr>
            <a:xfrm>
              <a:off x="22029266" y="26064009"/>
              <a:ext cx="8516470" cy="595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en-US" sz="3600" dirty="0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5F9B68CA-7D04-439F-15EB-E1D8E9231680}"/>
              </a:ext>
            </a:extLst>
          </p:cNvPr>
          <p:cNvSpPr txBox="1"/>
          <p:nvPr/>
        </p:nvSpPr>
        <p:spPr>
          <a:xfrm>
            <a:off x="4663440" y="22209875"/>
            <a:ext cx="3063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Efficient coding model</a:t>
            </a:r>
            <a:r>
              <a:rPr lang="en-US" dirty="0"/>
              <a:t>: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4F12AA-8301-AA19-6AB1-5E5710884031}"/>
              </a:ext>
            </a:extLst>
          </p:cNvPr>
          <p:cNvSpPr txBox="1"/>
          <p:nvPr/>
        </p:nvSpPr>
        <p:spPr>
          <a:xfrm>
            <a:off x="4652395" y="27385404"/>
            <a:ext cx="2953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Training objective: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E26057-5D55-B649-570C-2C6F737127F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5196" y="27827374"/>
            <a:ext cx="3109148" cy="7166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E54F1B-3622-E37D-4279-E2A8C909E3B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658" y="27861938"/>
            <a:ext cx="5841336" cy="90747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98B4AAC-6A5A-E4D7-A037-29B51A138CB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493" y="30287999"/>
            <a:ext cx="3124200" cy="37869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F31F1A6-D148-6714-6E8F-DF37FD0D251D}"/>
              </a:ext>
            </a:extLst>
          </p:cNvPr>
          <p:cNvSpPr txBox="1"/>
          <p:nvPr/>
        </p:nvSpPr>
        <p:spPr>
          <a:xfrm>
            <a:off x="4998778" y="31542725"/>
            <a:ext cx="87019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We trained the model to efficiently encode natural images (12x12x3) from the Kyoto Natural Images Dataset in 498 different neurons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EFE123-13A0-1532-3C21-E3C332B25CB9}"/>
              </a:ext>
            </a:extLst>
          </p:cNvPr>
          <p:cNvSpPr txBox="1"/>
          <p:nvPr/>
        </p:nvSpPr>
        <p:spPr>
          <a:xfrm>
            <a:off x="12761398" y="28957153"/>
            <a:ext cx="5532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Receptive field centers were fixed to form six different mosaics with same centers: 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85A7C5-7B13-4EE1-7072-4FB6E2CC298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985110" y="29650169"/>
            <a:ext cx="3085440" cy="308123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501569B-4D66-777A-978D-9D49FCD2977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0428748" y="26689366"/>
            <a:ext cx="10311072" cy="5453524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D1F05E1-9AB0-61E1-3FB4-8B7963FC2C76}"/>
              </a:ext>
            </a:extLst>
          </p:cNvPr>
          <p:cNvSpPr txBox="1"/>
          <p:nvPr/>
        </p:nvSpPr>
        <p:spPr>
          <a:xfrm>
            <a:off x="20163149" y="11549755"/>
            <a:ext cx="154192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Model neurons have both chromatic and achromatic center-surround receptive fields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C9D5F56-F8A8-D18A-F766-4347E83709B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4549476" y="16159861"/>
            <a:ext cx="5150408" cy="3266696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B8D9DDD-3B02-8C05-3054-AF95D80CB1B9}"/>
              </a:ext>
            </a:extLst>
          </p:cNvPr>
          <p:cNvSpPr txBox="1"/>
          <p:nvPr/>
        </p:nvSpPr>
        <p:spPr>
          <a:xfrm>
            <a:off x="21464580" y="25973754"/>
            <a:ext cx="10311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PCA shows that most of the variance in receptive fields is achromatic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4B57CB7-013F-D56A-591C-B26A76C7DB4B}"/>
              </a:ext>
            </a:extLst>
          </p:cNvPr>
          <p:cNvSpPr txBox="1"/>
          <p:nvPr/>
        </p:nvSpPr>
        <p:spPr>
          <a:xfrm>
            <a:off x="22235160" y="21473241"/>
            <a:ext cx="9762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 inputs are less correlated with L and M inputs (r = 0.36 and 0.4)</a:t>
            </a:r>
          </a:p>
        </p:txBody>
      </p:sp>
    </p:spTree>
    <p:extLst>
      <p:ext uri="{BB962C8B-B14F-4D97-AF65-F5344CB8AC3E}">
        <p14:creationId xmlns:p14="http://schemas.microsoft.com/office/powerpoint/2010/main" val="4039704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2901</TotalTime>
  <Words>295</Words>
  <Application>Microsoft Office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Arial Rounded MT Bold</vt:lpstr>
      <vt:lpstr>Calibri</vt:lpstr>
      <vt:lpstr>Calibri Light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. David .</dc:creator>
  <cp:lastModifiedBy>. David .</cp:lastModifiedBy>
  <cp:revision>37</cp:revision>
  <dcterms:created xsi:type="dcterms:W3CDTF">2023-09-22T14:10:33Z</dcterms:created>
  <dcterms:modified xsi:type="dcterms:W3CDTF">2023-09-25T00:16:35Z</dcterms:modified>
</cp:coreProperties>
</file>

<file path=docProps/thumbnail.jpeg>
</file>